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Barlow Condense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Way Y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59458FE-DD24-4B94-93BC-DE85CC975DD5}">
  <a:tblStyle styleId="{D59458FE-DD24-4B94-93BC-DE85CC975D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BarlowCondensed-regular.fntdata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BarlowCondensed-italic.fntdata"/><Relationship Id="rId25" Type="http://schemas.openxmlformats.org/officeDocument/2006/relationships/font" Target="fonts/BarlowCondensed-bold.fntdata"/><Relationship Id="rId27" Type="http://schemas.openxmlformats.org/officeDocument/2006/relationships/font" Target="fonts/BarlowCondensed-boldItalic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0-09-04T13:00:34.135">
    <p:pos x="196" y="725"/>
    <p:text>confirm?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3f00ed96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3f00ed96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3f00ed962_3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93f00ed962_3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4073be85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4073be85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93f00ed96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93f00ed96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Medisave limits will pay 8.8K in total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3f00ed96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3f00ed96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3f00ed962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3f00ed962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3f00ed962_5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3f00ed962_5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93f00ed962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93f00ed962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3f00ed962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3f00ed96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 suffered a heart attack and fell down, leg fracture, now its in a wheelchair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3f00ed962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3f00ed962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3f00ed962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3f00ed96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3f00ed962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3f00ed962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 is busy, coupled by the fact he is in a wheelchair limited mobility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3f00ed962_3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3f00ed962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93f00ed9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93f00ed9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3f00ed962_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3f00ed962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874275" y="4302075"/>
            <a:ext cx="1269725" cy="854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moh.gov.sg/cost-financing/fee-benchmarks-and-bill-amount-information/DetailsByHospital/SD812H--1--Ward---B2" TargetMode="External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latin typeface="Barlow Condensed"/>
                <a:ea typeface="Barlow Condensed"/>
                <a:cs typeface="Barlow Condensed"/>
                <a:sym typeface="Barlow Condensed"/>
              </a:rPr>
              <a:t>Me</a:t>
            </a:r>
            <a:r>
              <a:rPr b="1" lang="en" sz="62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Di</a:t>
            </a:r>
            <a:endParaRPr b="1" sz="6200">
              <a:solidFill>
                <a:srgbClr val="FF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Plan and apply for medical schemes easily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85797" y="1686875"/>
            <a:ext cx="1203875" cy="11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900" y="1748325"/>
            <a:ext cx="1024350" cy="10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Condensed"/>
                <a:ea typeface="Barlow Condensed"/>
                <a:cs typeface="Barlow Condensed"/>
                <a:sym typeface="Barlow Condensed"/>
              </a:rPr>
              <a:t>Features</a:t>
            </a:r>
            <a:endParaRPr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Barlow Condensed"/>
              <a:buChar char="●"/>
            </a:pPr>
            <a:r>
              <a:rPr lang="en" sz="2200">
                <a:latin typeface="Barlow Condensed"/>
                <a:ea typeface="Barlow Condensed"/>
                <a:cs typeface="Barlow Condensed"/>
                <a:sym typeface="Barlow Condensed"/>
              </a:rPr>
              <a:t>Intelligent Financial Assistance Recommendation</a:t>
            </a:r>
            <a:endParaRPr sz="22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Char char="○"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Aggregates personal/medical data and matches it with available schemes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Char char="○"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Summarised report detailing the most suitable schemes, as well as the total cost breakdown for the user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Barlow Condensed"/>
              <a:buChar char="○"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Shows the inter-relationships between the scheme (which are mutually exclusive)*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Barlow Condensed"/>
              <a:buChar char="●"/>
            </a:pPr>
            <a:r>
              <a:rPr lang="en" sz="2200">
                <a:latin typeface="Barlow Condensed"/>
                <a:ea typeface="Barlow Condensed"/>
                <a:cs typeface="Barlow Condensed"/>
                <a:sym typeface="Barlow Condensed"/>
              </a:rPr>
              <a:t>One-click application for FA schemes and online payment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Barlow Condensed"/>
              <a:buChar char="●"/>
            </a:pPr>
            <a:r>
              <a:rPr lang="en" sz="2200">
                <a:latin typeface="Barlow Condensed"/>
                <a:ea typeface="Barlow Condensed"/>
                <a:cs typeface="Barlow Condensed"/>
                <a:sym typeface="Barlow Condensed"/>
              </a:rPr>
              <a:t>Reminder notifications to pay medical bills and take medicine (if any) on time</a:t>
            </a:r>
            <a:endParaRPr sz="22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>
            <a:off x="-178525" y="2571750"/>
            <a:ext cx="9517500" cy="2880600"/>
          </a:xfrm>
          <a:prstGeom prst="rect">
            <a:avLst/>
          </a:prstGeom>
          <a:solidFill>
            <a:srgbClr val="FFF6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-178525" y="-12375"/>
            <a:ext cx="9517500" cy="2584200"/>
          </a:xfrm>
          <a:prstGeom prst="rect">
            <a:avLst/>
          </a:prstGeom>
          <a:solidFill>
            <a:srgbClr val="F3FF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368982" y="1126524"/>
            <a:ext cx="1309800" cy="8844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Barlow Condensed"/>
                <a:ea typeface="Barlow Condensed"/>
                <a:cs typeface="Barlow Condensed"/>
                <a:sym typeface="Barlow Condensed"/>
              </a:rPr>
              <a:t>S</a:t>
            </a:r>
            <a:r>
              <a:rPr b="1" lang="en" sz="2200">
                <a:latin typeface="Barlow Condensed"/>
                <a:ea typeface="Barlow Condensed"/>
                <a:cs typeface="Barlow Condensed"/>
                <a:sym typeface="Barlow Condensed"/>
              </a:rPr>
              <a:t>ingpass</a:t>
            </a:r>
            <a:endParaRPr b="1" sz="22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Barlow Condensed"/>
                <a:ea typeface="Barlow Condensed"/>
                <a:cs typeface="Barlow Condensed"/>
                <a:sym typeface="Barlow Condensed"/>
              </a:rPr>
              <a:t>login</a:t>
            </a:r>
            <a:endParaRPr b="1" sz="22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367089" y="3203936"/>
            <a:ext cx="1309800" cy="884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Barlow Condensed"/>
                <a:ea typeface="Barlow Condensed"/>
                <a:cs typeface="Barlow Condensed"/>
                <a:sym typeface="Barlow Condensed"/>
              </a:rPr>
              <a:t>MyInfo API</a:t>
            </a:r>
            <a:endParaRPr b="1" sz="22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45" name="Google Shape;145;p23"/>
          <p:cNvCxnSpPr>
            <a:stCxn id="144" idx="0"/>
            <a:endCxn id="143" idx="2"/>
          </p:cNvCxnSpPr>
          <p:nvPr/>
        </p:nvCxnSpPr>
        <p:spPr>
          <a:xfrm flipH="1" rot="10800000">
            <a:off x="1021989" y="2010836"/>
            <a:ext cx="1800" cy="1193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46" name="Google Shape;146;p23"/>
          <p:cNvSpPr txBox="1"/>
          <p:nvPr/>
        </p:nvSpPr>
        <p:spPr>
          <a:xfrm>
            <a:off x="2049431" y="1126524"/>
            <a:ext cx="2056500" cy="884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Barlow Condensed"/>
                <a:ea typeface="Barlow Condensed"/>
                <a:cs typeface="Barlow Condensed"/>
                <a:sym typeface="Barlow Condensed"/>
              </a:rPr>
              <a:t>Scan medical records</a:t>
            </a:r>
            <a:endParaRPr b="1" sz="22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2384925" y="2743025"/>
            <a:ext cx="1819500" cy="5034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Barlow Condensed"/>
                <a:ea typeface="Barlow Condensed"/>
                <a:cs typeface="Barlow Condensed"/>
                <a:sym typeface="Barlow Condensed"/>
              </a:rPr>
              <a:t>Amazon Textract</a:t>
            </a:r>
            <a:endParaRPr b="1" sz="20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4578366" y="1126524"/>
            <a:ext cx="2056500" cy="8844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Barlow Condensed"/>
                <a:ea typeface="Barlow Condensed"/>
                <a:cs typeface="Barlow Condensed"/>
                <a:sym typeface="Barlow Condensed"/>
              </a:rPr>
              <a:t>Main dashboard</a:t>
            </a:r>
            <a:endParaRPr b="1" sz="22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6943575" y="1700124"/>
            <a:ext cx="2056500" cy="5394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Barlow Condensed"/>
                <a:ea typeface="Barlow Condensed"/>
                <a:cs typeface="Barlow Condensed"/>
                <a:sym typeface="Barlow Condensed"/>
              </a:rPr>
              <a:t>Pay medical bills</a:t>
            </a:r>
            <a:endParaRPr b="1" sz="22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7057303" y="2977571"/>
            <a:ext cx="1819500" cy="8844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Barlow Condensed"/>
                <a:ea typeface="Barlow Condensed"/>
                <a:cs typeface="Barlow Condensed"/>
                <a:sym typeface="Barlow Condensed"/>
              </a:rPr>
              <a:t>DBS Fund Transfer API</a:t>
            </a:r>
            <a:endParaRPr b="1" sz="22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51" name="Google Shape;151;p23"/>
          <p:cNvCxnSpPr>
            <a:stCxn id="143" idx="3"/>
            <a:endCxn id="146" idx="1"/>
          </p:cNvCxnSpPr>
          <p:nvPr/>
        </p:nvCxnSpPr>
        <p:spPr>
          <a:xfrm>
            <a:off x="1678782" y="1568724"/>
            <a:ext cx="370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2" name="Google Shape;152;p23"/>
          <p:cNvCxnSpPr>
            <a:stCxn id="146" idx="3"/>
            <a:endCxn id="148" idx="1"/>
          </p:cNvCxnSpPr>
          <p:nvPr/>
        </p:nvCxnSpPr>
        <p:spPr>
          <a:xfrm>
            <a:off x="4105931" y="1568724"/>
            <a:ext cx="4725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3" name="Google Shape;153;p23"/>
          <p:cNvCxnSpPr>
            <a:stCxn id="148" idx="3"/>
            <a:endCxn id="149" idx="1"/>
          </p:cNvCxnSpPr>
          <p:nvPr/>
        </p:nvCxnSpPr>
        <p:spPr>
          <a:xfrm>
            <a:off x="6634866" y="1568724"/>
            <a:ext cx="308700" cy="401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4" name="Google Shape;154;p23"/>
          <p:cNvCxnSpPr>
            <a:stCxn id="146" idx="2"/>
            <a:endCxn id="147" idx="0"/>
          </p:cNvCxnSpPr>
          <p:nvPr/>
        </p:nvCxnSpPr>
        <p:spPr>
          <a:xfrm>
            <a:off x="3077681" y="2010924"/>
            <a:ext cx="216900" cy="73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55" name="Google Shape;155;p23"/>
          <p:cNvCxnSpPr>
            <a:stCxn id="149" idx="2"/>
            <a:endCxn id="150" idx="0"/>
          </p:cNvCxnSpPr>
          <p:nvPr/>
        </p:nvCxnSpPr>
        <p:spPr>
          <a:xfrm flipH="1">
            <a:off x="7967025" y="2239524"/>
            <a:ext cx="4800" cy="73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56" name="Google Shape;156;p23"/>
          <p:cNvSpPr txBox="1"/>
          <p:nvPr/>
        </p:nvSpPr>
        <p:spPr>
          <a:xfrm>
            <a:off x="3223125" y="74350"/>
            <a:ext cx="2238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Barlow Condensed"/>
                <a:ea typeface="Barlow Condensed"/>
                <a:cs typeface="Barlow Condensed"/>
                <a:sym typeface="Barlow Condensed"/>
              </a:rPr>
              <a:t>Client</a:t>
            </a:r>
            <a:endParaRPr b="1" sz="28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3299325" y="4656922"/>
            <a:ext cx="2238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Barlow Condensed"/>
                <a:ea typeface="Barlow Condensed"/>
                <a:cs typeface="Barlow Condensed"/>
                <a:sym typeface="Barlow Condensed"/>
              </a:rPr>
              <a:t>AWS EC2 Server</a:t>
            </a:r>
            <a:endParaRPr b="1" sz="28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3602100" y="3785775"/>
            <a:ext cx="1940100" cy="6384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Barlow Condensed"/>
                <a:ea typeface="Barlow Condensed"/>
                <a:cs typeface="Barlow Condensed"/>
                <a:sym typeface="Barlow Condensed"/>
              </a:rPr>
              <a:t>AWS Lambda</a:t>
            </a:r>
            <a:endParaRPr b="1" sz="22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59" name="Google Shape;159;p23"/>
          <p:cNvCxnSpPr>
            <a:stCxn id="158" idx="0"/>
            <a:endCxn id="148" idx="2"/>
          </p:cNvCxnSpPr>
          <p:nvPr/>
        </p:nvCxnSpPr>
        <p:spPr>
          <a:xfrm flipH="1" rot="10800000">
            <a:off x="4572150" y="2010975"/>
            <a:ext cx="1034400" cy="17748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0" name="Google Shape;160;p23"/>
          <p:cNvCxnSpPr>
            <a:stCxn id="147" idx="2"/>
            <a:endCxn id="158" idx="0"/>
          </p:cNvCxnSpPr>
          <p:nvPr/>
        </p:nvCxnSpPr>
        <p:spPr>
          <a:xfrm>
            <a:off x="3294675" y="3246425"/>
            <a:ext cx="1277400" cy="539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1" name="Google Shape;161;p23"/>
          <p:cNvCxnSpPr>
            <a:stCxn id="144" idx="3"/>
            <a:endCxn id="158" idx="1"/>
          </p:cNvCxnSpPr>
          <p:nvPr/>
        </p:nvCxnSpPr>
        <p:spPr>
          <a:xfrm>
            <a:off x="1676889" y="3646136"/>
            <a:ext cx="1925100" cy="458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2" name="Google Shape;162;p23"/>
          <p:cNvSpPr txBox="1"/>
          <p:nvPr/>
        </p:nvSpPr>
        <p:spPr>
          <a:xfrm>
            <a:off x="5131225" y="2578250"/>
            <a:ext cx="11169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Barlow Condensed"/>
                <a:ea typeface="Barlow Condensed"/>
                <a:cs typeface="Barlow Condensed"/>
                <a:sym typeface="Barlow Condensed"/>
              </a:rPr>
              <a:t>Return list of schemes</a:t>
            </a:r>
            <a:endParaRPr b="1" sz="15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893550" y="3839150"/>
            <a:ext cx="118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Condensed"/>
                <a:ea typeface="Barlow Condensed"/>
                <a:cs typeface="Barlow Condensed"/>
                <a:sym typeface="Barlow Condensed"/>
              </a:rPr>
              <a:t>Singpass data</a:t>
            </a:r>
            <a:endParaRPr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2407913" y="2173100"/>
            <a:ext cx="118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Condensed"/>
                <a:ea typeface="Barlow Condensed"/>
                <a:cs typeface="Barlow Condensed"/>
                <a:sym typeface="Barlow Condensed"/>
              </a:rPr>
              <a:t>OCR</a:t>
            </a:r>
            <a:endParaRPr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2736089" y="3291117"/>
            <a:ext cx="11871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Barlow Condensed"/>
                <a:ea typeface="Barlow Condensed"/>
                <a:cs typeface="Barlow Condensed"/>
                <a:sym typeface="Barlow Condensed"/>
              </a:rPr>
              <a:t>Processed medical data</a:t>
            </a:r>
            <a:endParaRPr b="1" sz="13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6943575" y="898474"/>
            <a:ext cx="2056500" cy="5394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Barlow Condensed"/>
                <a:ea typeface="Barlow Condensed"/>
                <a:cs typeface="Barlow Condensed"/>
                <a:sym typeface="Barlow Condensed"/>
              </a:rPr>
              <a:t>Apply for scheme</a:t>
            </a:r>
            <a:endParaRPr b="1" sz="22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67" name="Google Shape;167;p23"/>
          <p:cNvCxnSpPr>
            <a:stCxn id="148" idx="3"/>
            <a:endCxn id="166" idx="1"/>
          </p:cNvCxnSpPr>
          <p:nvPr/>
        </p:nvCxnSpPr>
        <p:spPr>
          <a:xfrm flipH="1" rot="10800000">
            <a:off x="6634866" y="1168224"/>
            <a:ext cx="308700" cy="400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from Mr Lum’s case study</a:t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311700" y="1000075"/>
            <a:ext cx="5773500" cy="40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Coronary bypass surgery (type 6C surgery)  (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https://www.moh.gov.sg/cost-financing/fee-benchmarks-and-bill-amount-information/DetailsByHospital/SD812H--1--Ward---B2</a:t>
            </a:r>
            <a:r>
              <a:rPr lang="en" sz="1700"/>
              <a:t>)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Average stay 7 days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Stayed at unsubsidised B1 ward at national heart center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Total cost: </a:t>
            </a:r>
            <a:r>
              <a:rPr b="1" lang="en" sz="1700"/>
              <a:t>$</a:t>
            </a:r>
            <a:r>
              <a:rPr b="1" lang="en" sz="1700"/>
              <a:t>34,204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No recomplication, no resurgery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16K operation fee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18K hospitalisation fee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Total claimable amount 2.3K + 700*7 = 7.2K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But part of claimable amount need to be paid (2000+200) = 2.2K</a:t>
            </a:r>
            <a:endParaRPr sz="1700"/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5822" y="170350"/>
            <a:ext cx="2827702" cy="417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5528250" y="4434775"/>
            <a:ext cx="2612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pocket total  = 34.2K - 7.2K + 2.2K = </a:t>
            </a:r>
            <a:r>
              <a:rPr b="1" lang="en" u="sng"/>
              <a:t>29.2K</a:t>
            </a:r>
            <a:endParaRPr b="1" u="sng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1138063" y="434950"/>
            <a:ext cx="21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Barlow Condensed"/>
                <a:ea typeface="Barlow Condensed"/>
                <a:cs typeface="Barlow Condensed"/>
                <a:sym typeface="Barlow Condensed"/>
              </a:rPr>
              <a:t>  data</a:t>
            </a:r>
            <a:endParaRPr b="1" sz="29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aphicFrame>
        <p:nvGraphicFramePr>
          <p:cNvPr id="181" name="Google Shape;181;p25"/>
          <p:cNvGraphicFramePr/>
          <p:nvPr/>
        </p:nvGraphicFramePr>
        <p:xfrm>
          <a:off x="420838" y="135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{D59458FE-DD24-4B94-93BC-DE85CC975DD5}</a:tableStyleId>
              </a:tblPr>
              <a:tblGrid>
                <a:gridCol w="1673725"/>
                <a:gridCol w="1938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Medisave Balance</a:t>
                      </a:r>
                      <a:endParaRPr b="1"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$10,000</a:t>
                      </a:r>
                      <a:endParaRPr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Birthday</a:t>
                      </a:r>
                      <a:endParaRPr b="1"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1st March 1959</a:t>
                      </a:r>
                      <a:endParaRPr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Age</a:t>
                      </a:r>
                      <a:endParaRPr b="1"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60</a:t>
                      </a:r>
                      <a:endParaRPr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Citizenship</a:t>
                      </a:r>
                      <a:endParaRPr b="1"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Singaporean</a:t>
                      </a:r>
                      <a:endParaRPr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...</a:t>
                      </a:r>
                      <a:endParaRPr b="1"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...</a:t>
                      </a:r>
                      <a:endParaRPr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" name="Google Shape;182;p25"/>
          <p:cNvSpPr txBox="1"/>
          <p:nvPr>
            <p:ph type="title"/>
          </p:nvPr>
        </p:nvSpPr>
        <p:spPr>
          <a:xfrm>
            <a:off x="5531375" y="474050"/>
            <a:ext cx="21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Barlow Condensed"/>
                <a:ea typeface="Barlow Condensed"/>
                <a:cs typeface="Barlow Condensed"/>
                <a:sym typeface="Barlow Condensed"/>
              </a:rPr>
              <a:t>Medical data</a:t>
            </a:r>
            <a:endParaRPr b="1" sz="29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aphicFrame>
        <p:nvGraphicFramePr>
          <p:cNvPr id="183" name="Google Shape;183;p25"/>
          <p:cNvGraphicFramePr/>
          <p:nvPr/>
        </p:nvGraphicFramePr>
        <p:xfrm>
          <a:off x="4665763" y="133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{D59458FE-DD24-4B94-93BC-DE85CC975DD5}</a:tableStyleId>
              </a:tblPr>
              <a:tblGrid>
                <a:gridCol w="1953625"/>
                <a:gridCol w="22626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Type of Care</a:t>
                      </a:r>
                      <a:endParaRPr b="1"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Acute Hospitalisation</a:t>
                      </a:r>
                      <a:endParaRPr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One-Off Medical Cost</a:t>
                      </a:r>
                      <a:endParaRPr b="1"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$34,200</a:t>
                      </a:r>
                      <a:endParaRPr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Recurrent Monthly Medical Cost</a:t>
                      </a:r>
                      <a:endParaRPr b="1"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$500</a:t>
                      </a:r>
                      <a:endParaRPr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Medicine Prescribed</a:t>
                      </a:r>
                      <a:endParaRPr b="1"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Aspirin, Isosorbide dinitrate ….</a:t>
                      </a:r>
                      <a:endParaRPr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...</a:t>
                      </a:r>
                      <a:endParaRPr b="1"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...</a:t>
                      </a:r>
                      <a:endParaRPr sz="20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4" name="Google Shape;184;p25"/>
          <p:cNvPicPr preferRelativeResize="0"/>
          <p:nvPr/>
        </p:nvPicPr>
        <p:blipFill rotWithShape="1">
          <a:blip r:embed="rId3">
            <a:alphaModFix/>
          </a:blip>
          <a:srcRect b="26052" l="0" r="0" t="26057"/>
          <a:stretch/>
        </p:blipFill>
        <p:spPr>
          <a:xfrm>
            <a:off x="1014025" y="474051"/>
            <a:ext cx="119582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Condensed"/>
                <a:ea typeface="Barlow Condensed"/>
                <a:cs typeface="Barlow Condensed"/>
                <a:sym typeface="Barlow Condensed"/>
              </a:rPr>
              <a:t>Commercialisation</a:t>
            </a:r>
            <a:endParaRPr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could monetize our app through a software-as-a-service (SaaS) model. </a:t>
            </a:r>
            <a:endParaRPr sz="200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To prove to consumers that the recommendations by the app are good, it will be offered as a free service. To generate some revenue from the free users, ads can be shown before the list of ideal financial assistance plans are generated.</a:t>
            </a:r>
            <a:endParaRPr sz="200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However, ad-free usage and the other features (one-click payment and reminders for bills and medicine) will be locked unless they pay a subscription fee of </a:t>
            </a:r>
            <a:r>
              <a:rPr b="1" lang="en" sz="2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$5 / month</a:t>
            </a:r>
            <a:r>
              <a:rPr lang="en" sz="20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 The price is sufficiently affordable so that the service will be accessible to all who need assistance.</a:t>
            </a:r>
            <a:endParaRPr sz="200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 b="13562" l="0" r="0" t="0"/>
          <a:stretch/>
        </p:blipFill>
        <p:spPr>
          <a:xfrm>
            <a:off x="5687925" y="55100"/>
            <a:ext cx="3456075" cy="11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900">
                <a:latin typeface="Barlow Condensed"/>
                <a:ea typeface="Barlow Condensed"/>
                <a:cs typeface="Barlow Condensed"/>
                <a:sym typeface="Barlow Condensed"/>
              </a:rPr>
              <a:t>DEMO </a:t>
            </a:r>
            <a:endParaRPr b="1" sz="59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2722800" y="166975"/>
            <a:ext cx="3698400" cy="181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latin typeface="Barlow Condensed"/>
                <a:ea typeface="Barlow Condensed"/>
                <a:cs typeface="Barlow Condensed"/>
                <a:sym typeface="Barlow Condensed"/>
              </a:rPr>
              <a:t>The </a:t>
            </a:r>
            <a:r>
              <a:rPr b="1" lang="en" sz="86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End</a:t>
            </a:r>
            <a:endParaRPr b="1" sz="8600">
              <a:solidFill>
                <a:srgbClr val="FF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550" y="1825925"/>
            <a:ext cx="4802888" cy="270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6436" l="10685" r="9569" t="8867"/>
          <a:stretch/>
        </p:blipFill>
        <p:spPr>
          <a:xfrm>
            <a:off x="3155750" y="509600"/>
            <a:ext cx="2832499" cy="30081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799775" y="3665500"/>
            <a:ext cx="54651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Barlow Condensed"/>
                <a:ea typeface="Barlow Condensed"/>
                <a:cs typeface="Barlow Condensed"/>
                <a:sym typeface="Barlow Condensed"/>
              </a:rPr>
              <a:t>Figure 1: </a:t>
            </a:r>
            <a:r>
              <a:rPr b="1" lang="en" sz="3100">
                <a:latin typeface="Barlow Condensed"/>
                <a:ea typeface="Barlow Condensed"/>
                <a:cs typeface="Barlow Condensed"/>
                <a:sym typeface="Barlow Condensed"/>
              </a:rPr>
              <a:t>Mr Lum, a 65-year-old chicken rice stall vendor</a:t>
            </a:r>
            <a:endParaRPr b="1" sz="31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Condensed"/>
                <a:ea typeface="Barlow Condensed"/>
                <a:cs typeface="Barlow Condensed"/>
                <a:sym typeface="Barlow Condensed"/>
              </a:rPr>
              <a:t>One day, tragedy struck...</a:t>
            </a:r>
            <a:endParaRPr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300" y="712925"/>
            <a:ext cx="6009075" cy="36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309938" y="4394575"/>
            <a:ext cx="626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Barlow Condensed"/>
                <a:ea typeface="Barlow Condensed"/>
                <a:cs typeface="Barlow Condensed"/>
                <a:sym typeface="Barlow Condensed"/>
              </a:rPr>
              <a:t>Figure 2: Illustration of tragedy striking </a:t>
            </a:r>
            <a:endParaRPr b="1" sz="31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375" y="2897050"/>
            <a:ext cx="2131999" cy="14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1799775" y="3665500"/>
            <a:ext cx="54651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Barlow Condensed"/>
                <a:ea typeface="Barlow Condensed"/>
                <a:cs typeface="Barlow Condensed"/>
                <a:sym typeface="Barlow Condensed"/>
              </a:rPr>
              <a:t>Figure 3: Mr Lum upon seeing his medical bills</a:t>
            </a:r>
            <a:endParaRPr b="1" sz="31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78" name="Google Shape;78;p16"/>
          <p:cNvGrpSpPr/>
          <p:nvPr/>
        </p:nvGrpSpPr>
        <p:grpSpPr>
          <a:xfrm>
            <a:off x="2165150" y="509600"/>
            <a:ext cx="2832499" cy="3008151"/>
            <a:chOff x="2165150" y="509600"/>
            <a:chExt cx="2832499" cy="3008151"/>
          </a:xfrm>
        </p:grpSpPr>
        <p:pic>
          <p:nvPicPr>
            <p:cNvPr id="79" name="Google Shape;79;p16"/>
            <p:cNvPicPr preferRelativeResize="0"/>
            <p:nvPr/>
          </p:nvPicPr>
          <p:blipFill rotWithShape="1">
            <a:blip r:embed="rId3">
              <a:alphaModFix/>
            </a:blip>
            <a:srcRect b="6436" l="10685" r="9569" t="8867"/>
            <a:stretch/>
          </p:blipFill>
          <p:spPr>
            <a:xfrm>
              <a:off x="2165150" y="509600"/>
              <a:ext cx="2832499" cy="3008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/>
            <p:cNvPicPr preferRelativeResize="0"/>
            <p:nvPr/>
          </p:nvPicPr>
          <p:blipFill rotWithShape="1">
            <a:blip r:embed="rId3">
              <a:alphaModFix/>
            </a:blip>
            <a:srcRect b="32300" l="38804" r="43441" t="57256"/>
            <a:stretch/>
          </p:blipFill>
          <p:spPr>
            <a:xfrm rot="10800000">
              <a:off x="3011594" y="2188451"/>
              <a:ext cx="1008950" cy="59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6"/>
          <p:cNvSpPr/>
          <p:nvPr/>
        </p:nvSpPr>
        <p:spPr>
          <a:xfrm>
            <a:off x="5407275" y="927300"/>
            <a:ext cx="1088100" cy="1780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Barlow Condensed"/>
                <a:ea typeface="Barlow Condensed"/>
                <a:cs typeface="Barlow Condensed"/>
                <a:sym typeface="Barlow Condensed"/>
              </a:rPr>
              <a:t>$$$$$</a:t>
            </a:r>
            <a:endParaRPr b="1" sz="25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Barlow Condensed"/>
                <a:ea typeface="Barlow Condensed"/>
                <a:cs typeface="Barlow Condensed"/>
                <a:sym typeface="Barlow Condensed"/>
              </a:rPr>
              <a:t>---------------------------</a:t>
            </a:r>
            <a:endParaRPr b="1" sz="25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5732775" y="1123425"/>
            <a:ext cx="1088100" cy="1780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Barlow Condensed"/>
                <a:ea typeface="Barlow Condensed"/>
                <a:cs typeface="Barlow Condensed"/>
                <a:sym typeface="Barlow Condensed"/>
              </a:rPr>
              <a:t>$$$$$</a:t>
            </a:r>
            <a:endParaRPr b="1" sz="25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Barlow Condensed"/>
                <a:ea typeface="Barlow Condensed"/>
                <a:cs typeface="Barlow Condensed"/>
                <a:sym typeface="Barlow Condensed"/>
              </a:rPr>
              <a:t>---------------------------</a:t>
            </a:r>
            <a:endParaRPr b="1" sz="25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6033550" y="1310900"/>
            <a:ext cx="1088100" cy="17805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Barlow Condensed"/>
                <a:ea typeface="Barlow Condensed"/>
                <a:cs typeface="Barlow Condensed"/>
                <a:sym typeface="Barlow Condensed"/>
              </a:rPr>
              <a:t>$$$$$</a:t>
            </a:r>
            <a:endParaRPr b="1" sz="25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Barlow Condensed"/>
                <a:ea typeface="Barlow Condensed"/>
                <a:cs typeface="Barlow Condensed"/>
                <a:sym typeface="Barlow Condensed"/>
              </a:rPr>
              <a:t>---------------------------</a:t>
            </a:r>
            <a:endParaRPr b="1" sz="25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4" name="Google Shape;84;p16"/>
          <p:cNvSpPr/>
          <p:nvPr/>
        </p:nvSpPr>
        <p:spPr>
          <a:xfrm flipH="1">
            <a:off x="807800" y="346175"/>
            <a:ext cx="1570200" cy="1199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Barlow Condensed"/>
                <a:ea typeface="Barlow Condensed"/>
                <a:cs typeface="Barlow Condensed"/>
                <a:sym typeface="Barlow Condensed"/>
              </a:rPr>
              <a:t>So expensive!</a:t>
            </a:r>
            <a:endParaRPr b="1" sz="18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However</a:t>
            </a:r>
            <a:r>
              <a:rPr b="1" lang="en">
                <a:latin typeface="Barlow Condensed"/>
                <a:ea typeface="Barlow Condensed"/>
                <a:cs typeface="Barlow Condensed"/>
                <a:sym typeface="Barlow Condensed"/>
              </a:rPr>
              <a:t>, he is able to get financial assistance</a:t>
            </a:r>
            <a:endParaRPr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0762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Being a senior citizen, he is eligible for many government schemes:</a:t>
            </a:r>
            <a:endParaRPr sz="210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Barlow Condensed"/>
              <a:buChar char="-"/>
            </a:pPr>
            <a:r>
              <a:rPr b="1" lang="en" sz="21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CHAS subsidies</a:t>
            </a:r>
            <a:endParaRPr b="1" sz="210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Barlow Condensed"/>
              <a:buChar char="-"/>
            </a:pPr>
            <a:r>
              <a:rPr b="1" lang="en" sz="21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Eldershield</a:t>
            </a:r>
            <a:endParaRPr b="1" sz="210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Barlow Condensed"/>
              <a:buChar char="-"/>
            </a:pPr>
            <a:r>
              <a:rPr b="1" lang="en" sz="21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Merdeka Generation Package</a:t>
            </a:r>
            <a:endParaRPr b="1" sz="210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Barlow Condensed"/>
              <a:buChar char="-"/>
            </a:pPr>
            <a:r>
              <a:rPr b="1" lang="en" sz="21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ElderFund</a:t>
            </a:r>
            <a:endParaRPr b="1" sz="210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Barlow Condensed"/>
              <a:buChar char="-"/>
            </a:pPr>
            <a:r>
              <a:rPr lang="en" sz="21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...</a:t>
            </a:r>
            <a:endParaRPr sz="2100">
              <a:solidFill>
                <a:srgbClr val="43434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 Condensed"/>
                <a:ea typeface="Barlow Condensed"/>
                <a:cs typeface="Barlow Condensed"/>
                <a:sym typeface="Barlow Condensed"/>
              </a:rPr>
              <a:t>But a</a:t>
            </a:r>
            <a:r>
              <a:rPr b="1" lang="en">
                <a:latin typeface="Barlow Condensed"/>
                <a:ea typeface="Barlow Condensed"/>
                <a:cs typeface="Barlow Condensed"/>
                <a:sym typeface="Barlow Condensed"/>
              </a:rPr>
              <a:t>pplying for financial help is time-consuming</a:t>
            </a:r>
            <a:endParaRPr b="1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But all these schemes require paperwork to be done! Each scheme also has its unique benefits and some schemes are mutually exclusive with others.</a:t>
            </a:r>
            <a:endParaRPr sz="210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 order to maximise the benefits he can reap, Mr Lum needs to </a:t>
            </a:r>
            <a:r>
              <a:rPr lang="en" sz="21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painstakingly</a:t>
            </a:r>
            <a:r>
              <a:rPr lang="en" sz="21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read through all the information on each scheme and decide which combination of </a:t>
            </a:r>
            <a:r>
              <a:rPr lang="en" sz="21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schemes</a:t>
            </a:r>
            <a:r>
              <a:rPr lang="en" sz="21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are best for him.</a:t>
            </a:r>
            <a:endParaRPr sz="2100">
              <a:solidFill>
                <a:srgbClr val="FF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1799775" y="3741700"/>
            <a:ext cx="54651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Figure 4: Mr Lum upon seeing the myriad of schemes and forms he has to go through</a:t>
            </a:r>
            <a:endParaRPr b="1" sz="31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102" name="Google Shape;102;p19"/>
          <p:cNvGrpSpPr/>
          <p:nvPr/>
        </p:nvGrpSpPr>
        <p:grpSpPr>
          <a:xfrm>
            <a:off x="2165150" y="509600"/>
            <a:ext cx="2832499" cy="3008151"/>
            <a:chOff x="2165150" y="509600"/>
            <a:chExt cx="2832499" cy="3008151"/>
          </a:xfrm>
        </p:grpSpPr>
        <p:pic>
          <p:nvPicPr>
            <p:cNvPr id="103" name="Google Shape;103;p19"/>
            <p:cNvPicPr preferRelativeResize="0"/>
            <p:nvPr/>
          </p:nvPicPr>
          <p:blipFill rotWithShape="1">
            <a:blip r:embed="rId3">
              <a:alphaModFix/>
            </a:blip>
            <a:srcRect b="6436" l="10685" r="9569" t="8867"/>
            <a:stretch/>
          </p:blipFill>
          <p:spPr>
            <a:xfrm>
              <a:off x="2165150" y="509600"/>
              <a:ext cx="2832499" cy="3008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9"/>
            <p:cNvPicPr preferRelativeResize="0"/>
            <p:nvPr/>
          </p:nvPicPr>
          <p:blipFill rotWithShape="1">
            <a:blip r:embed="rId3">
              <a:alphaModFix/>
            </a:blip>
            <a:srcRect b="32300" l="38804" r="43441" t="57256"/>
            <a:stretch/>
          </p:blipFill>
          <p:spPr>
            <a:xfrm rot="10800000">
              <a:off x="3011594" y="2188451"/>
              <a:ext cx="1008950" cy="59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19"/>
          <p:cNvSpPr/>
          <p:nvPr/>
        </p:nvSpPr>
        <p:spPr>
          <a:xfrm flipH="1">
            <a:off x="179150" y="222550"/>
            <a:ext cx="2832600" cy="1199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Barlow Condensed"/>
                <a:ea typeface="Barlow Condensed"/>
                <a:cs typeface="Barlow Condensed"/>
                <a:sym typeface="Barlow Condensed"/>
              </a:rPr>
              <a:t>Aiyo so many schemes!</a:t>
            </a:r>
            <a:endParaRPr b="1" sz="17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295975" y="667625"/>
            <a:ext cx="1063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arlow Condensed"/>
                <a:ea typeface="Barlow Condensed"/>
                <a:cs typeface="Barlow Condensed"/>
                <a:sym typeface="Barlow Condensed"/>
              </a:rPr>
              <a:t>Medisave</a:t>
            </a:r>
            <a:endParaRPr b="1" sz="19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5398900" y="1116775"/>
            <a:ext cx="12819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arlow Condensed"/>
                <a:ea typeface="Barlow Condensed"/>
                <a:cs typeface="Barlow Condensed"/>
                <a:sym typeface="Barlow Condensed"/>
              </a:rPr>
              <a:t>Medishield</a:t>
            </a:r>
            <a:endParaRPr b="1" sz="19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5398900" y="1673275"/>
            <a:ext cx="12819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arlow Condensed"/>
                <a:ea typeface="Barlow Condensed"/>
                <a:cs typeface="Barlow Condensed"/>
                <a:sym typeface="Barlow Condensed"/>
              </a:rPr>
              <a:t>Eldershield</a:t>
            </a:r>
            <a:endParaRPr b="1" sz="19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9" name="Google Shape;109;p19"/>
          <p:cNvSpPr txBox="1"/>
          <p:nvPr/>
        </p:nvSpPr>
        <p:spPr>
          <a:xfrm>
            <a:off x="6680800" y="667625"/>
            <a:ext cx="17061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arlow Condensed"/>
                <a:ea typeface="Barlow Condensed"/>
                <a:cs typeface="Barlow Condensed"/>
                <a:sym typeface="Barlow Condensed"/>
              </a:rPr>
              <a:t>Medishield Life</a:t>
            </a:r>
            <a:endParaRPr b="1" sz="19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6796100" y="1147925"/>
            <a:ext cx="17061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arlow Condensed"/>
                <a:ea typeface="Barlow Condensed"/>
                <a:cs typeface="Barlow Condensed"/>
                <a:sym typeface="Barlow Condensed"/>
              </a:rPr>
              <a:t>Elderfund</a:t>
            </a:r>
            <a:endParaRPr b="1" sz="19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6680800" y="1659225"/>
            <a:ext cx="17061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arlow Condensed"/>
                <a:ea typeface="Barlow Condensed"/>
                <a:cs typeface="Barlow Condensed"/>
                <a:sym typeface="Barlow Condensed"/>
              </a:rPr>
              <a:t>Careshield Life</a:t>
            </a:r>
            <a:endParaRPr b="1" sz="19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5176350" y="2204663"/>
            <a:ext cx="18660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arlow Condensed"/>
                <a:ea typeface="Barlow Condensed"/>
                <a:cs typeface="Barlow Condensed"/>
                <a:sym typeface="Barlow Condensed"/>
              </a:rPr>
              <a:t>Merdeka Package</a:t>
            </a:r>
            <a:endParaRPr b="1" sz="19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6995600" y="2219550"/>
            <a:ext cx="8946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Barlow Condensed"/>
                <a:ea typeface="Barlow Condensed"/>
                <a:cs typeface="Barlow Condensed"/>
                <a:sym typeface="Barlow Condensed"/>
              </a:rPr>
              <a:t>CHAS</a:t>
            </a:r>
            <a:endParaRPr b="1" sz="19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Barlow Condensed"/>
                <a:ea typeface="Barlow Condensed"/>
                <a:cs typeface="Barlow Condensed"/>
                <a:sym typeface="Barlow Condensed"/>
              </a:rPr>
              <a:t>The </a:t>
            </a:r>
            <a:r>
              <a:rPr b="1" lang="en" sz="2900">
                <a:latin typeface="Barlow Condensed"/>
                <a:ea typeface="Barlow Condensed"/>
                <a:cs typeface="Barlow Condensed"/>
                <a:sym typeface="Barlow Condensed"/>
              </a:rPr>
              <a:t>Problem</a:t>
            </a:r>
            <a:endParaRPr b="1" sz="29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Applying for financial assistance is long and tedious:</a:t>
            </a:r>
            <a:endParaRPr sz="19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 Condensed"/>
              <a:buChar char="●"/>
            </a:pPr>
            <a:r>
              <a:rPr lang="en" sz="19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choosing the ideal plan (so many, how to choose?)</a:t>
            </a:r>
            <a:endParaRPr sz="19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 Condensed"/>
              <a:buChar char="●"/>
            </a:pPr>
            <a:r>
              <a:rPr lang="en" sz="19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eligibility checks (bunch of lengthy forms)</a:t>
            </a:r>
            <a:endParaRPr sz="19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arlow Condensed"/>
              <a:buChar char="●"/>
            </a:pPr>
            <a:r>
              <a:rPr lang="en" sz="19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making payment on time (some people might forget)</a:t>
            </a:r>
            <a:endParaRPr sz="19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Can we simplify this process through the use of </a:t>
            </a:r>
            <a:r>
              <a:rPr b="1" lang="en" sz="19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fintech</a:t>
            </a:r>
            <a:r>
              <a:rPr lang="en" sz="19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?</a:t>
            </a:r>
            <a:endParaRPr sz="19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Barlow Condensed"/>
                <a:ea typeface="Barlow Condensed"/>
                <a:cs typeface="Barlow Condensed"/>
                <a:sym typeface="Barlow Condensed"/>
              </a:rPr>
              <a:t>Introducing Me</a:t>
            </a:r>
            <a:r>
              <a:rPr b="1" lang="en" sz="29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Di</a:t>
            </a:r>
            <a:endParaRPr b="1" sz="2900">
              <a:solidFill>
                <a:srgbClr val="FF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592" y="1269475"/>
            <a:ext cx="1880935" cy="1642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700" y="3136165"/>
            <a:ext cx="1327510" cy="1590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4407" y="3375215"/>
            <a:ext cx="1699134" cy="111207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4177614" y="2482716"/>
            <a:ext cx="1252800" cy="72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7976" y="3196017"/>
            <a:ext cx="1380235" cy="1442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7">
            <a:alphaModFix/>
          </a:blip>
          <a:srcRect b="17819" l="9069" r="14460" t="18037"/>
          <a:stretch/>
        </p:blipFill>
        <p:spPr>
          <a:xfrm>
            <a:off x="5845546" y="1388688"/>
            <a:ext cx="2065355" cy="1442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